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3" r:id="rId1"/>
  </p:sldMasterIdLst>
  <p:notesMasterIdLst>
    <p:notesMasterId r:id="rId8"/>
  </p:notesMasterIdLst>
  <p:handoutMasterIdLst>
    <p:handoutMasterId r:id="rId9"/>
  </p:handoutMasterIdLst>
  <p:sldIdLst>
    <p:sldId id="407" r:id="rId2"/>
    <p:sldId id="465" r:id="rId3"/>
    <p:sldId id="491" r:id="rId4"/>
    <p:sldId id="474" r:id="rId5"/>
    <p:sldId id="466" r:id="rId6"/>
    <p:sldId id="489" r:id="rId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F3E41B8B-5EB8-420D-A744-5E2CAAC5B920}">
          <p14:sldIdLst>
            <p14:sldId id="407"/>
            <p14:sldId id="465"/>
            <p14:sldId id="491"/>
            <p14:sldId id="474"/>
            <p14:sldId id="466"/>
            <p14:sldId id="4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7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DFE4"/>
    <a:srgbClr val="DAF0F1"/>
    <a:srgbClr val="FFFFCC"/>
    <a:srgbClr val="F3F3F2"/>
    <a:srgbClr val="B1FE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9" autoAdjust="0"/>
    <p:restoredTop sz="94660"/>
  </p:normalViewPr>
  <p:slideViewPr>
    <p:cSldViewPr snapToGrid="0">
      <p:cViewPr varScale="1">
        <p:scale>
          <a:sx n="83" d="100"/>
          <a:sy n="83" d="100"/>
        </p:scale>
        <p:origin x="677" y="62"/>
      </p:cViewPr>
      <p:guideLst>
        <p:guide orient="horz" pos="2160"/>
        <p:guide pos="373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509"/>
    </p:cViewPr>
  </p:sorterViewPr>
  <p:notesViewPr>
    <p:cSldViewPr snapToGrid="0" showGuides="1">
      <p:cViewPr varScale="1">
        <p:scale>
          <a:sx n="85" d="100"/>
          <a:sy n="85" d="100"/>
        </p:scale>
        <p:origin x="-1877" y="-8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53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C4A1DE-A4A0-4D76-8005-E18F715F9E6E}" type="datetimeFigureOut">
              <a:rPr lang="zh-TW" altLang="en-US" smtClean="0"/>
              <a:t>2022/4/15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53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CC4C6-2130-4797-9813-80DE447CE9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0514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0CE44-08F2-40CF-8674-92E86B53F5C7}" type="datetimeFigureOut">
              <a:rPr lang="zh-TW" altLang="en-US" smtClean="0"/>
              <a:t>2022/4/15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39838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B0DD26-464C-4C6C-8FD9-4E28562381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2998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6CFD112-AE72-47C4-BCC6-DC11ADE680C1}" type="datetimeFigureOut">
              <a:rPr lang="zh-TW" altLang="en-US" smtClean="0"/>
              <a:t>2022/4/15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0CA68FE-9396-44B2-9D52-A04ECA641EF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95730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D112-AE72-47C4-BCC6-DC11ADE680C1}" type="datetimeFigureOut">
              <a:rPr lang="zh-TW" altLang="en-US" smtClean="0"/>
              <a:t>2022/4/15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68FE-9396-44B2-9D52-A04ECA641E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0867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D112-AE72-47C4-BCC6-DC11ADE680C1}" type="datetimeFigureOut">
              <a:rPr lang="zh-TW" altLang="en-US" smtClean="0"/>
              <a:t>2022/4/15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68FE-9396-44B2-9D52-A04ECA641E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609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D112-AE72-47C4-BCC6-DC11ADE680C1}" type="datetimeFigureOut">
              <a:rPr lang="zh-TW" altLang="en-US" smtClean="0"/>
              <a:t>2022/4/15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68FE-9396-44B2-9D52-A04ECA641E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964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6CFD112-AE72-47C4-BCC6-DC11ADE680C1}" type="datetimeFigureOut">
              <a:rPr lang="zh-TW" altLang="en-US" smtClean="0"/>
              <a:t>2022/4/15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0CA68FE-9396-44B2-9D52-A04ECA641EF1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714917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D112-AE72-47C4-BCC6-DC11ADE680C1}" type="datetimeFigureOut">
              <a:rPr lang="zh-TW" altLang="en-US" smtClean="0"/>
              <a:t>2022/4/15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68FE-9396-44B2-9D52-A04ECA641E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383770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D112-AE72-47C4-BCC6-DC11ADE680C1}" type="datetimeFigureOut">
              <a:rPr lang="zh-TW" altLang="en-US" smtClean="0"/>
              <a:t>2022/4/15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68FE-9396-44B2-9D52-A04ECA641E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506492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D112-AE72-47C4-BCC6-DC11ADE680C1}" type="datetimeFigureOut">
              <a:rPr lang="zh-TW" altLang="en-US" smtClean="0"/>
              <a:t>2022/4/15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68FE-9396-44B2-9D52-A04ECA641E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498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D112-AE72-47C4-BCC6-DC11ADE680C1}" type="datetimeFigureOut">
              <a:rPr lang="zh-TW" altLang="en-US" smtClean="0"/>
              <a:t>2022/4/15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68FE-9396-44B2-9D52-A04ECA641E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7883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26CFD112-AE72-47C4-BCC6-DC11ADE680C1}" type="datetimeFigureOut">
              <a:rPr lang="zh-TW" altLang="en-US" smtClean="0"/>
              <a:t>2022/4/15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0CA68FE-9396-44B2-9D52-A04ECA641EF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847170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26CFD112-AE72-47C4-BCC6-DC11ADE680C1}" type="datetimeFigureOut">
              <a:rPr lang="zh-TW" altLang="en-US" smtClean="0"/>
              <a:t>2022/4/15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0CA68FE-9396-44B2-9D52-A04ECA641E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5155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D3B9702-7FBF-4720-8670-571C5E7EEDDE}" type="datetime1">
              <a:rPr lang="zh-TW" altLang="en-US" smtClean="0"/>
              <a:t>2022/4/15</a:t>
            </a:fld>
            <a:endParaRPr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FDBFFB2-86D9-4B8F-A59A-553A60B94BBE}" type="slidenum">
              <a:rPr lang="en-US" altLang="zh-TW" smtClean="0"/>
              <a:pPr/>
              <a:t>‹#›</a:t>
            </a:fld>
            <a:endParaRPr lang="zh-TW" alt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01127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  <p:sldLayoutId id="2147484331" r:id="rId8"/>
    <p:sldLayoutId id="2147484332" r:id="rId9"/>
    <p:sldLayoutId id="2147484333" r:id="rId10"/>
    <p:sldLayoutId id="214748433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ransfer.edu.tw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70C91A3-B3E7-41FD-925A-AD07099DF6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sz="6000" dirty="0" smtClean="0"/>
              <a:t>學校輔</a:t>
            </a:r>
            <a:r>
              <a:rPr lang="zh-TW" altLang="zh-TW" sz="6000" dirty="0"/>
              <a:t>銜</a:t>
            </a:r>
            <a:r>
              <a:rPr lang="zh-TW" altLang="zh-TW" sz="6000" dirty="0" smtClean="0"/>
              <a:t>輔導</a:t>
            </a:r>
            <a:r>
              <a:rPr lang="zh-TW" altLang="en-US" sz="6000" dirty="0" smtClean="0"/>
              <a:t>說明</a:t>
            </a:r>
            <a:endParaRPr lang="zh-TW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2172516" y="5022269"/>
            <a:ext cx="8045373" cy="742279"/>
          </a:xfrm>
        </p:spPr>
        <p:txBody>
          <a:bodyPr/>
          <a:lstStyle/>
          <a:p>
            <a:r>
              <a:rPr lang="zh-TW" altLang="en-US" dirty="0" smtClean="0"/>
              <a:t>屏東縣學生輔導諮商</a:t>
            </a:r>
            <a:r>
              <a:rPr lang="zh-TW" altLang="en-US" dirty="0" smtClean="0"/>
              <a:t>中心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1807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D64BBCF-DDE6-46E8-9BF9-86A8A3471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5629" y="3020785"/>
            <a:ext cx="6524171" cy="1055500"/>
          </a:xfrm>
        </p:spPr>
        <p:txBody>
          <a:bodyPr>
            <a:normAutofit/>
          </a:bodyPr>
          <a:lstStyle/>
          <a:p>
            <a:r>
              <a:rPr lang="zh-TW" altLang="en-US" sz="6000" b="1" dirty="0">
                <a:latin typeface="+mj-ea"/>
              </a:rPr>
              <a:t>輔導轉銜機制</a:t>
            </a:r>
          </a:p>
        </p:txBody>
      </p:sp>
    </p:spTree>
    <p:extLst>
      <p:ext uri="{BB962C8B-B14F-4D97-AF65-F5344CB8AC3E}">
        <p14:creationId xmlns:p14="http://schemas.microsoft.com/office/powerpoint/2010/main" val="220382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59297" y="716247"/>
            <a:ext cx="10178323" cy="702136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chemeClr val="accent5">
                    <a:lumMod val="75000"/>
                  </a:schemeClr>
                </a:solidFill>
              </a:rPr>
              <a:t>學生轉銜輔導及</a:t>
            </a:r>
            <a:r>
              <a:rPr lang="zh-TW" altLang="en-US" sz="4000" b="1" dirty="0" smtClean="0">
                <a:solidFill>
                  <a:schemeClr val="accent5">
                    <a:lumMod val="75000"/>
                  </a:schemeClr>
                </a:solidFill>
              </a:rPr>
              <a:t>服務</a:t>
            </a:r>
            <a:endParaRPr lang="zh-TW" altLang="en-US" sz="4000" b="1" cap="none" spc="0" dirty="0">
              <a:solidFill>
                <a:schemeClr val="accent5">
                  <a:lumMod val="75000"/>
                </a:schemeClr>
              </a:solidFill>
              <a:latin typeface="Microsoft JhengHei UI"/>
              <a:ea typeface="Microsoft JhengHei UI"/>
            </a:endParaRPr>
          </a:p>
        </p:txBody>
      </p:sp>
      <p:sp>
        <p:nvSpPr>
          <p:cNvPr id="4" name="內容版面配置區 5"/>
          <p:cNvSpPr txBox="1">
            <a:spLocks/>
          </p:cNvSpPr>
          <p:nvPr/>
        </p:nvSpPr>
        <p:spPr>
          <a:xfrm>
            <a:off x="1104900" y="1493911"/>
            <a:ext cx="9982200" cy="46935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>
                <a:solidFill>
                  <a:schemeClr val="tx1"/>
                </a:solidFill>
                <a:latin typeface="+mj-ea"/>
                <a:ea typeface="+mj-ea"/>
              </a:rPr>
              <a:t>依據</a:t>
            </a:r>
            <a:r>
              <a:rPr lang="zh-TW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學生輔導法、</a:t>
            </a:r>
            <a:r>
              <a:rPr lang="zh-TW" altLang="en-US" b="1" dirty="0">
                <a:solidFill>
                  <a:schemeClr val="tx1"/>
                </a:solidFill>
                <a:latin typeface="+mj-ea"/>
                <a:ea typeface="+mj-ea"/>
              </a:rPr>
              <a:t>學生轉銜輔導及服務</a:t>
            </a:r>
            <a:r>
              <a:rPr lang="zh-TW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辦法</a:t>
            </a:r>
            <a:endParaRPr lang="en-US" altLang="zh-TW" sz="1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lvl="1"/>
            <a:r>
              <a:rPr lang="zh-TW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「</a:t>
            </a:r>
            <a:r>
              <a:rPr lang="zh-TW" altLang="en-US" b="1" dirty="0">
                <a:solidFill>
                  <a:schemeClr val="tx1"/>
                </a:solidFill>
                <a:latin typeface="+mj-ea"/>
                <a:ea typeface="+mj-ea"/>
              </a:rPr>
              <a:t>轉銜」發生於</a:t>
            </a:r>
            <a:r>
              <a:rPr lang="zh-TW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學生畢業、</a:t>
            </a:r>
            <a:r>
              <a:rPr lang="zh-TW" altLang="en-US" b="1" dirty="0">
                <a:solidFill>
                  <a:schemeClr val="tx1"/>
                </a:solidFill>
                <a:latin typeface="+mj-ea"/>
                <a:ea typeface="+mj-ea"/>
              </a:rPr>
              <a:t>轉學</a:t>
            </a:r>
            <a:r>
              <a:rPr lang="zh-TW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等時間點，學生</a:t>
            </a:r>
            <a:r>
              <a:rPr lang="zh-TW" altLang="en-US" b="1" dirty="0">
                <a:solidFill>
                  <a:schemeClr val="tx1"/>
                </a:solidFill>
                <a:latin typeface="+mj-ea"/>
                <a:ea typeface="+mj-ea"/>
              </a:rPr>
              <a:t>輔導需求尚未</a:t>
            </a:r>
            <a:r>
              <a:rPr lang="zh-TW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消失</a:t>
            </a:r>
            <a:r>
              <a:rPr lang="zh-TW" altLang="en-US" b="1" dirty="0">
                <a:solidFill>
                  <a:schemeClr val="tx1"/>
                </a:solidFill>
                <a:latin typeface="+mj-ea"/>
                <a:ea typeface="+mj-ea"/>
              </a:rPr>
              <a:t>，仍</a:t>
            </a:r>
            <a:r>
              <a:rPr lang="zh-TW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需下一</a:t>
            </a:r>
            <a:r>
              <a:rPr lang="zh-TW" altLang="en-US" b="1" dirty="0">
                <a:solidFill>
                  <a:schemeClr val="tx1"/>
                </a:solidFill>
                <a:latin typeface="+mj-ea"/>
                <a:ea typeface="+mj-ea"/>
              </a:rPr>
              <a:t>學校</a:t>
            </a:r>
            <a:r>
              <a:rPr lang="zh-TW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接續服務時。</a:t>
            </a:r>
            <a:endParaRPr lang="en-US" altLang="zh-TW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lvl="1"/>
            <a:r>
              <a:rPr lang="zh-TW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對象：</a:t>
            </a:r>
            <a:r>
              <a:rPr lang="zh-TW" altLang="en-US" dirty="0" smtClean="0">
                <a:solidFill>
                  <a:schemeClr val="tx1"/>
                </a:solidFill>
                <a:latin typeface="+mj-ea"/>
                <a:ea typeface="+mj-ea"/>
              </a:rPr>
              <a:t>曾</a:t>
            </a:r>
            <a:r>
              <a:rPr lang="zh-TW" altLang="en-US" dirty="0">
                <a:solidFill>
                  <a:schemeClr val="tx1"/>
                </a:solidFill>
                <a:latin typeface="+mj-ea"/>
                <a:ea typeface="+mj-ea"/>
              </a:rPr>
              <a:t>接受介入性輔導或處遇性輔導之學生，列入高關懷學生名冊，並追蹤輔導。</a:t>
            </a:r>
            <a:endParaRPr lang="en-US" altLang="zh-TW" dirty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zh-TW" altLang="en-US" sz="1800" b="1" dirty="0" smtClean="0">
                <a:solidFill>
                  <a:schemeClr val="tx1"/>
                </a:solidFill>
                <a:latin typeface="+mj-ea"/>
                <a:ea typeface="+mj-ea"/>
              </a:rPr>
              <a:t>轉銜時間點：</a:t>
            </a:r>
            <a:endParaRPr lang="en-US" altLang="zh-TW" sz="1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lvl="1"/>
            <a:r>
              <a:rPr lang="zh-TW" altLang="en-US" dirty="0">
                <a:solidFill>
                  <a:schemeClr val="tx1"/>
                </a:solidFill>
                <a:latin typeface="+mj-ea"/>
                <a:ea typeface="+mj-ea"/>
              </a:rPr>
              <a:t>原就讀學校應就前項名冊中之高關懷學生，於其畢業一個月前，召開評估會議，評估應否列為轉銜學生。</a:t>
            </a:r>
          </a:p>
          <a:p>
            <a:pPr lvl="1"/>
            <a:r>
              <a:rPr lang="zh-TW" altLang="en-US" dirty="0" smtClean="0">
                <a:solidFill>
                  <a:schemeClr val="tx1"/>
                </a:solidFill>
                <a:latin typeface="+mj-ea"/>
                <a:ea typeface="+mj-ea"/>
              </a:rPr>
              <a:t>得知</a:t>
            </a:r>
            <a:r>
              <a:rPr lang="zh-TW" altLang="en-US" dirty="0">
                <a:solidFill>
                  <a:schemeClr val="tx1"/>
                </a:solidFill>
                <a:latin typeface="+mj-ea"/>
                <a:ea typeface="+mj-ea"/>
              </a:rPr>
              <a:t>轉學後一個月內</a:t>
            </a:r>
            <a:r>
              <a:rPr lang="zh-TW" altLang="en-US" dirty="0" smtClean="0">
                <a:solidFill>
                  <a:schemeClr val="tx1"/>
                </a:solidFill>
                <a:latin typeface="+mj-ea"/>
                <a:ea typeface="+mj-ea"/>
              </a:rPr>
              <a:t>完成。</a:t>
            </a:r>
            <a:endParaRPr lang="en-US" altLang="zh-TW" dirty="0">
              <a:solidFill>
                <a:schemeClr val="tx1"/>
              </a:solidFill>
              <a:latin typeface="+mj-ea"/>
              <a:ea typeface="+mj-ea"/>
            </a:endParaRPr>
          </a:p>
          <a:p>
            <a:pPr lvl="1"/>
            <a:r>
              <a:rPr lang="zh-TW" altLang="en-US" dirty="0"/>
              <a:t>現就讀學校發現非屬轉銜學生之入學學生，經評估有進行介入性輔導或</a:t>
            </a:r>
            <a:r>
              <a:rPr lang="zh-TW" altLang="en-US" dirty="0" smtClean="0"/>
              <a:t>處遇</a:t>
            </a:r>
            <a:r>
              <a:rPr lang="zh-TW" altLang="en-US" dirty="0"/>
              <a:t>性輔導之必要</a:t>
            </a:r>
            <a:r>
              <a:rPr lang="zh-TW" altLang="en-US" dirty="0" smtClean="0"/>
              <a:t>者，亦可啟動轉銜。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74407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5"/>
          <p:cNvSpPr txBox="1">
            <a:spLocks/>
          </p:cNvSpPr>
          <p:nvPr/>
        </p:nvSpPr>
        <p:spPr>
          <a:xfrm>
            <a:off x="1104900" y="1493911"/>
            <a:ext cx="9982200" cy="46935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「</a:t>
            </a:r>
            <a:r>
              <a:rPr lang="zh-TW" altLang="en-US" b="1" dirty="0">
                <a:solidFill>
                  <a:schemeClr val="tx1"/>
                </a:solidFill>
                <a:latin typeface="+mj-ea"/>
                <a:ea typeface="+mj-ea"/>
              </a:rPr>
              <a:t>轉銜」建立在「兩校」間之輔導工作合作機制上</a:t>
            </a:r>
            <a:r>
              <a:rPr lang="zh-TW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。</a:t>
            </a:r>
            <a:endParaRPr lang="en-US" altLang="zh-TW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lvl="1"/>
            <a:r>
              <a:rPr lang="zh-TW" altLang="en-US" dirty="0" smtClean="0">
                <a:solidFill>
                  <a:schemeClr val="tx1"/>
                </a:solidFill>
                <a:latin typeface="+mj-ea"/>
                <a:ea typeface="+mj-ea"/>
              </a:rPr>
              <a:t>若</a:t>
            </a:r>
            <a:r>
              <a:rPr lang="zh-TW" altLang="en-US" dirty="0">
                <a:solidFill>
                  <a:schemeClr val="tx1"/>
                </a:solidFill>
                <a:latin typeface="+mj-ea"/>
                <a:ea typeface="+mj-ea"/>
              </a:rPr>
              <a:t>同一間學校內，學生由國中部升學至高</a:t>
            </a:r>
            <a:r>
              <a:rPr lang="zh-TW" altLang="en-US" dirty="0" smtClean="0">
                <a:solidFill>
                  <a:schemeClr val="tx1"/>
                </a:solidFill>
                <a:latin typeface="+mj-ea"/>
                <a:ea typeface="+mj-ea"/>
              </a:rPr>
              <a:t>中部，則不需進行轉銜。</a:t>
            </a:r>
            <a:endParaRPr lang="en-US" altLang="zh-TW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zh-TW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注意事項：</a:t>
            </a:r>
            <a:endParaRPr lang="en-US" altLang="zh-TW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lvl="1"/>
            <a:r>
              <a:rPr lang="zh-TW" altLang="en-US" dirty="0">
                <a:solidFill>
                  <a:schemeClr val="tx1"/>
                </a:solidFill>
                <a:latin typeface="+mj-ea"/>
                <a:ea typeface="+mj-ea"/>
              </a:rPr>
              <a:t>現就讀學校於學生入學後，應於入學日起一個月內，逕至通報系統查詢</a:t>
            </a:r>
            <a:r>
              <a:rPr lang="zh-TW" altLang="en-US" dirty="0" smtClean="0">
                <a:solidFill>
                  <a:schemeClr val="tx1"/>
                </a:solidFill>
                <a:latin typeface="+mj-ea"/>
                <a:ea typeface="+mj-ea"/>
              </a:rPr>
              <a:t>入學</a:t>
            </a:r>
            <a:r>
              <a:rPr lang="zh-TW" altLang="en-US" dirty="0">
                <a:solidFill>
                  <a:schemeClr val="tx1"/>
                </a:solidFill>
                <a:latin typeface="+mj-ea"/>
                <a:ea typeface="+mj-ea"/>
              </a:rPr>
              <a:t>學生是否為轉銜學生</a:t>
            </a:r>
            <a:r>
              <a:rPr lang="zh-TW" altLang="en-US" dirty="0" smtClean="0">
                <a:solidFill>
                  <a:schemeClr val="tx1"/>
                </a:solidFill>
                <a:latin typeface="+mj-ea"/>
                <a:ea typeface="+mj-ea"/>
              </a:rPr>
              <a:t>。</a:t>
            </a:r>
            <a:endParaRPr lang="en-US" altLang="zh-TW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lvl="1"/>
            <a:r>
              <a:rPr lang="zh-TW" altLang="en-US" b="1" dirty="0">
                <a:solidFill>
                  <a:schemeClr val="tx1"/>
                </a:solidFill>
                <a:latin typeface="+mj-ea"/>
                <a:ea typeface="+mj-ea"/>
              </a:rPr>
              <a:t>資料轉</a:t>
            </a:r>
            <a:r>
              <a:rPr lang="zh-TW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銜：</a:t>
            </a:r>
            <a:endParaRPr lang="en-US" altLang="zh-TW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lvl="2"/>
            <a:r>
              <a:rPr lang="zh-TW" altLang="en-US" dirty="0" smtClean="0">
                <a:solidFill>
                  <a:schemeClr val="tx1"/>
                </a:solidFill>
                <a:latin typeface="+mj-ea"/>
                <a:ea typeface="+mj-ea"/>
              </a:rPr>
              <a:t>原</a:t>
            </a:r>
            <a:r>
              <a:rPr lang="zh-TW" altLang="en-US" dirty="0">
                <a:solidFill>
                  <a:schemeClr val="tx1"/>
                </a:solidFill>
                <a:latin typeface="+mj-ea"/>
                <a:ea typeface="+mj-ea"/>
              </a:rPr>
              <a:t>就讀學校應於收受通知之次日</a:t>
            </a:r>
            <a:r>
              <a:rPr lang="zh-TW" altLang="en-US" dirty="0" smtClean="0">
                <a:solidFill>
                  <a:schemeClr val="tx1"/>
                </a:solidFill>
                <a:latin typeface="+mj-ea"/>
                <a:ea typeface="+mj-ea"/>
              </a:rPr>
              <a:t>起</a:t>
            </a:r>
            <a:r>
              <a:rPr lang="en-US" altLang="zh-TW" dirty="0" smtClean="0">
                <a:solidFill>
                  <a:schemeClr val="tx1"/>
                </a:solidFill>
                <a:latin typeface="+mj-ea"/>
                <a:ea typeface="+mj-ea"/>
              </a:rPr>
              <a:t>15</a:t>
            </a:r>
            <a:r>
              <a:rPr lang="zh-TW" altLang="en-US" dirty="0" smtClean="0">
                <a:solidFill>
                  <a:schemeClr val="tx1"/>
                </a:solidFill>
                <a:latin typeface="+mj-ea"/>
                <a:ea typeface="+mj-ea"/>
              </a:rPr>
              <a:t>日內，</a:t>
            </a:r>
            <a:r>
              <a:rPr lang="zh-TW" altLang="en-US" dirty="0">
                <a:solidFill>
                  <a:schemeClr val="tx1"/>
                </a:solidFill>
                <a:latin typeface="+mj-ea"/>
                <a:ea typeface="+mj-ea"/>
              </a:rPr>
              <a:t>將</a:t>
            </a:r>
            <a:r>
              <a:rPr lang="zh-TW" altLang="en-US" dirty="0" smtClean="0">
                <a:solidFill>
                  <a:schemeClr val="tx1"/>
                </a:solidFill>
                <a:latin typeface="+mj-ea"/>
                <a:ea typeface="+mj-ea"/>
              </a:rPr>
              <a:t>轉銜</a:t>
            </a:r>
            <a:r>
              <a:rPr lang="zh-TW" altLang="en-US" dirty="0">
                <a:solidFill>
                  <a:schemeClr val="tx1"/>
                </a:solidFill>
                <a:latin typeface="+mj-ea"/>
                <a:ea typeface="+mj-ea"/>
              </a:rPr>
              <a:t>學生之必要輔導資料及個案輔導資料轉銜表，以密件轉銜至現就讀</a:t>
            </a:r>
            <a:r>
              <a:rPr lang="zh-TW" altLang="en-US" dirty="0" smtClean="0">
                <a:solidFill>
                  <a:schemeClr val="tx1"/>
                </a:solidFill>
                <a:latin typeface="+mj-ea"/>
                <a:ea typeface="+mj-ea"/>
              </a:rPr>
              <a:t>學校</a:t>
            </a:r>
            <a:r>
              <a:rPr lang="en-US" altLang="zh-TW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  <a:latin typeface="+mj-ea"/>
                <a:ea typeface="+mj-ea"/>
              </a:rPr>
              <a:t>公文</a:t>
            </a:r>
            <a:r>
              <a:rPr lang="en-US" altLang="zh-TW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r>
              <a:rPr lang="zh-TW" altLang="en-US" dirty="0" smtClean="0">
                <a:solidFill>
                  <a:schemeClr val="tx1"/>
                </a:solidFill>
                <a:latin typeface="+mj-ea"/>
                <a:ea typeface="+mj-ea"/>
              </a:rPr>
              <a:t>。</a:t>
            </a:r>
            <a:endParaRPr lang="zh-TW" altLang="en-US" dirty="0">
              <a:solidFill>
                <a:schemeClr val="tx1"/>
              </a:solidFill>
              <a:latin typeface="+mj-ea"/>
              <a:ea typeface="+mj-ea"/>
            </a:endParaRPr>
          </a:p>
          <a:p>
            <a:pPr lvl="1"/>
            <a:r>
              <a:rPr lang="zh-TW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結案：</a:t>
            </a:r>
            <a:endParaRPr lang="en-US" altLang="zh-TW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lvl="2"/>
            <a:r>
              <a:rPr lang="zh-TW" altLang="en-US" dirty="0" smtClean="0">
                <a:solidFill>
                  <a:schemeClr val="tx1"/>
                </a:solidFill>
                <a:latin typeface="+mj-ea"/>
                <a:ea typeface="+mj-ea"/>
              </a:rPr>
              <a:t>原</a:t>
            </a:r>
            <a:r>
              <a:rPr lang="zh-TW" altLang="en-US" dirty="0">
                <a:solidFill>
                  <a:schemeClr val="tx1"/>
                </a:solidFill>
                <a:latin typeface="+mj-ea"/>
                <a:ea typeface="+mj-ea"/>
              </a:rPr>
              <a:t>就讀學校應於轉銜學生離校後，持續追蹤六個月</a:t>
            </a:r>
            <a:r>
              <a:rPr lang="zh-TW" altLang="en-US" dirty="0" smtClean="0">
                <a:solidFill>
                  <a:schemeClr val="tx1"/>
                </a:solidFill>
                <a:latin typeface="+mj-ea"/>
                <a:ea typeface="+mj-ea"/>
              </a:rPr>
              <a:t>。</a:t>
            </a:r>
            <a:endParaRPr lang="en-US" altLang="zh-TW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lvl="2"/>
            <a:r>
              <a:rPr lang="zh-TW" altLang="en-US" dirty="0" smtClean="0">
                <a:solidFill>
                  <a:schemeClr val="tx1"/>
                </a:solidFill>
                <a:latin typeface="+mj-ea"/>
                <a:ea typeface="+mj-ea"/>
              </a:rPr>
              <a:t>追蹤</a:t>
            </a:r>
            <a:r>
              <a:rPr lang="zh-TW" altLang="en-US" dirty="0">
                <a:solidFill>
                  <a:schemeClr val="tx1"/>
                </a:solidFill>
                <a:latin typeface="+mj-ea"/>
                <a:ea typeface="+mj-ea"/>
              </a:rPr>
              <a:t>期間屆滿六個月，學生仍未就學者，原就讀學校應於通報系統</a:t>
            </a:r>
            <a:r>
              <a:rPr lang="zh-TW" altLang="en-US" dirty="0" smtClean="0">
                <a:solidFill>
                  <a:schemeClr val="tx1"/>
                </a:solidFill>
                <a:latin typeface="+mj-ea"/>
                <a:ea typeface="+mj-ea"/>
              </a:rPr>
              <a:t>通知所屬</a:t>
            </a:r>
            <a:r>
              <a:rPr lang="zh-TW" altLang="en-US" dirty="0">
                <a:solidFill>
                  <a:schemeClr val="tx1"/>
                </a:solidFill>
                <a:latin typeface="+mj-ea"/>
                <a:ea typeface="+mj-ea"/>
              </a:rPr>
              <a:t>主管機關，列冊管理。</a:t>
            </a:r>
            <a:endParaRPr lang="en-US" altLang="zh-TW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lvl="1"/>
            <a:endParaRPr lang="en-US" altLang="zh-TW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7491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6120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內容版面配置區 3"/>
          <p:cNvSpPr txBox="1">
            <a:spLocks/>
          </p:cNvSpPr>
          <p:nvPr/>
        </p:nvSpPr>
        <p:spPr>
          <a:xfrm>
            <a:off x="6774375" y="1214286"/>
            <a:ext cx="4914900" cy="457199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9pPr>
          </a:lstStyle>
          <a:p>
            <a:endParaRPr lang="zh-TW" altLang="en-US" dirty="0"/>
          </a:p>
        </p:txBody>
      </p:sp>
      <p:sp>
        <p:nvSpPr>
          <p:cNvPr id="11" name="內容版面配置區 7"/>
          <p:cNvSpPr txBox="1">
            <a:spLocks/>
          </p:cNvSpPr>
          <p:nvPr/>
        </p:nvSpPr>
        <p:spPr>
          <a:xfrm>
            <a:off x="1669646" y="1214286"/>
            <a:ext cx="5104729" cy="55286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9pPr>
          </a:lstStyle>
          <a:p>
            <a:pPr marL="457200" lvl="1" indent="0">
              <a:buNone/>
            </a:pPr>
            <a:endParaRPr lang="en-US" altLang="zh-TW" sz="2800" b="1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89970687-586E-49F4-80BA-26B78F1F4F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085" y="1239863"/>
            <a:ext cx="1054580" cy="105458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cap="none" spc="0" dirty="0">
                <a:solidFill>
                  <a:srgbClr val="DF5327"/>
                </a:solidFill>
                <a:latin typeface="+mj-ea"/>
              </a:rPr>
              <a:t>教育部學生轉銜輔導及服務通報</a:t>
            </a:r>
            <a:r>
              <a:rPr lang="zh-TW" altLang="en-US" sz="4000" b="1" cap="none" spc="0" dirty="0" smtClean="0">
                <a:solidFill>
                  <a:srgbClr val="DF5327"/>
                </a:solidFill>
                <a:latin typeface="+mj-ea"/>
              </a:rPr>
              <a:t>系統</a:t>
            </a:r>
            <a:endParaRPr lang="zh-TW" altLang="en-US" sz="4000" b="1" cap="none" spc="0" dirty="0">
              <a:solidFill>
                <a:srgbClr val="DF5327"/>
              </a:solidFill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43118" y="1214287"/>
            <a:ext cx="10178322" cy="2077554"/>
          </a:xfrm>
        </p:spPr>
        <p:txBody>
          <a:bodyPr>
            <a:normAutofit lnSpcReduction="10000"/>
          </a:bodyPr>
          <a:lstStyle/>
          <a:p>
            <a:pPr marL="228600" lvl="1">
              <a:buFont typeface="Arial" panose="020B0604020202020204" pitchFamily="34" charset="0"/>
              <a:buChar char="•"/>
            </a:pPr>
            <a:r>
              <a:rPr lang="en-US" altLang="zh-TW" sz="3200" b="1" dirty="0" smtClean="0">
                <a:solidFill>
                  <a:schemeClr val="tx1"/>
                </a:solidFill>
                <a:latin typeface="+mj-ea"/>
                <a:ea typeface="+mj-ea"/>
                <a:hlinkClick r:id="rId3"/>
              </a:rPr>
              <a:t>https</a:t>
            </a:r>
            <a:r>
              <a:rPr lang="en-US" altLang="zh-TW" sz="3200" b="1" dirty="0">
                <a:solidFill>
                  <a:schemeClr val="tx1"/>
                </a:solidFill>
                <a:latin typeface="+mj-ea"/>
                <a:ea typeface="+mj-ea"/>
                <a:hlinkClick r:id="rId3"/>
              </a:rPr>
              <a:t>://transfer.edu.tw/</a:t>
            </a:r>
            <a:endParaRPr lang="en-US" altLang="zh-TW" sz="32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lvl="1"/>
            <a:endParaRPr lang="en-US" altLang="zh-TW" sz="20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lvl="1"/>
            <a:r>
              <a:rPr lang="zh-TW" altLang="en-US" sz="2000" dirty="0" smtClean="0">
                <a:solidFill>
                  <a:schemeClr val="tx1"/>
                </a:solidFill>
                <a:latin typeface="+mj-ea"/>
                <a:ea typeface="+mj-ea"/>
              </a:rPr>
              <a:t>系統中有各種參考資料</a:t>
            </a:r>
            <a:endParaRPr lang="en-US" altLang="zh-TW" sz="20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lvl="1"/>
            <a:r>
              <a:rPr lang="zh-TW" altLang="en-US" sz="2000" dirty="0">
                <a:solidFill>
                  <a:schemeClr val="tx1"/>
                </a:solidFill>
                <a:latin typeface="+mj-ea"/>
                <a:ea typeface="+mj-ea"/>
              </a:rPr>
              <a:t>每個學校都有專屬的帳號</a:t>
            </a:r>
            <a:r>
              <a:rPr lang="zh-TW" altLang="en-US" sz="2000" dirty="0" smtClean="0">
                <a:solidFill>
                  <a:schemeClr val="tx1"/>
                </a:solidFill>
                <a:latin typeface="+mj-ea"/>
                <a:ea typeface="+mj-ea"/>
              </a:rPr>
              <a:t>密碼</a:t>
            </a:r>
            <a:r>
              <a:rPr lang="zh-TW" altLang="en-US" sz="2000" dirty="0">
                <a:solidFill>
                  <a:schemeClr val="tx1"/>
                </a:solidFill>
                <a:latin typeface="+mj-ea"/>
                <a:ea typeface="+mj-ea"/>
              </a:rPr>
              <a:t>，</a:t>
            </a:r>
            <a:r>
              <a:rPr lang="zh-TW" altLang="en-US" sz="2000" dirty="0" smtClean="0">
                <a:solidFill>
                  <a:schemeClr val="tx1"/>
                </a:solidFill>
                <a:latin typeface="+mj-ea"/>
                <a:ea typeface="+mj-ea"/>
              </a:rPr>
              <a:t>不清楚帳密，請洽探網科技聯絡人</a:t>
            </a:r>
            <a:r>
              <a:rPr lang="zh-TW" altLang="en-US" dirty="0">
                <a:solidFill>
                  <a:schemeClr val="tx1"/>
                </a:solidFill>
              </a:rPr>
              <a:t/>
            </a:r>
            <a:br>
              <a:rPr lang="zh-TW" altLang="en-US" dirty="0">
                <a:solidFill>
                  <a:schemeClr val="tx1"/>
                </a:solidFill>
              </a:rPr>
            </a:b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8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51677" y="640047"/>
            <a:ext cx="10178323" cy="702136"/>
          </a:xfrm>
        </p:spPr>
        <p:txBody>
          <a:bodyPr>
            <a:normAutofit/>
          </a:bodyPr>
          <a:lstStyle/>
          <a:p>
            <a:r>
              <a:rPr lang="en-US" altLang="zh-TW" sz="3600" b="1" cap="none" spc="0" dirty="0" smtClean="0">
                <a:solidFill>
                  <a:srgbClr val="DF5327"/>
                </a:solidFill>
                <a:latin typeface="Microsoft JhengHei UI"/>
                <a:ea typeface="Microsoft JhengHei UI"/>
              </a:rPr>
              <a:t>Q&amp;A</a:t>
            </a:r>
            <a:endParaRPr lang="zh-TW" altLang="en-US" sz="3600" b="1" cap="none" spc="0" dirty="0">
              <a:solidFill>
                <a:srgbClr val="DF5327"/>
              </a:solidFill>
              <a:latin typeface="Microsoft JhengHei UI"/>
              <a:ea typeface="Microsoft JhengHei UI"/>
            </a:endParaRPr>
          </a:p>
        </p:txBody>
      </p:sp>
      <p:sp>
        <p:nvSpPr>
          <p:cNvPr id="4" name="內容版面配置區 5"/>
          <p:cNvSpPr txBox="1">
            <a:spLocks/>
          </p:cNvSpPr>
          <p:nvPr/>
        </p:nvSpPr>
        <p:spPr>
          <a:xfrm>
            <a:off x="1104900" y="1435395"/>
            <a:ext cx="9982200" cy="4879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>
                <a:solidFill>
                  <a:schemeClr val="tx1"/>
                </a:solidFill>
                <a:latin typeface="+mj-ea"/>
                <a:ea typeface="+mj-ea"/>
              </a:rPr>
              <a:t>家長不</a:t>
            </a:r>
            <a:r>
              <a:rPr lang="zh-TW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同意是否可以轉銜</a:t>
            </a:r>
            <a:endParaRPr lang="en-US" altLang="zh-TW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lvl="1"/>
            <a:r>
              <a:rPr lang="zh-TW" altLang="en-US" dirty="0" smtClean="0">
                <a:solidFill>
                  <a:schemeClr val="tx1"/>
                </a:solidFill>
                <a:latin typeface="+mj-ea"/>
                <a:ea typeface="+mj-ea"/>
              </a:rPr>
              <a:t>可以，標示</a:t>
            </a:r>
            <a:r>
              <a:rPr lang="zh-TW" altLang="en-US" dirty="0">
                <a:solidFill>
                  <a:schemeClr val="tx1"/>
                </a:solidFill>
                <a:latin typeface="+mj-ea"/>
                <a:ea typeface="+mj-ea"/>
              </a:rPr>
              <a:t>家長態度</a:t>
            </a:r>
            <a:r>
              <a:rPr lang="zh-TW" altLang="en-US" dirty="0" smtClean="0">
                <a:solidFill>
                  <a:schemeClr val="tx1"/>
                </a:solidFill>
                <a:latin typeface="+mj-ea"/>
                <a:ea typeface="+mj-ea"/>
              </a:rPr>
              <a:t>有助於現就讀學校因應</a:t>
            </a:r>
            <a:endParaRPr lang="en-US" altLang="zh-TW" dirty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zh-TW" altLang="en-US" sz="1800" b="1" dirty="0">
                <a:solidFill>
                  <a:schemeClr val="tx1"/>
                </a:solidFill>
                <a:latin typeface="+mj-ea"/>
                <a:ea typeface="+mj-ea"/>
              </a:rPr>
              <a:t>如何了解學生以前的</a:t>
            </a:r>
            <a:r>
              <a:rPr lang="zh-TW" altLang="en-US" sz="1800" b="1" dirty="0" smtClean="0">
                <a:solidFill>
                  <a:schemeClr val="tx1"/>
                </a:solidFill>
                <a:latin typeface="+mj-ea"/>
                <a:ea typeface="+mj-ea"/>
              </a:rPr>
              <a:t>狀況</a:t>
            </a:r>
            <a:endParaRPr lang="en-US" altLang="zh-TW" sz="18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lvl="1"/>
            <a:r>
              <a:rPr lang="zh-TW" altLang="en-US" dirty="0" smtClean="0">
                <a:solidFill>
                  <a:schemeClr val="tx1"/>
                </a:solidFill>
                <a:latin typeface="+mj-ea"/>
                <a:ea typeface="+mj-ea"/>
              </a:rPr>
              <a:t>書面資料：</a:t>
            </a:r>
            <a:endParaRPr lang="en-US" altLang="zh-TW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lvl="2"/>
            <a:r>
              <a:rPr lang="zh-TW" altLang="en-US" sz="1800" dirty="0" smtClean="0">
                <a:solidFill>
                  <a:schemeClr val="tx1"/>
                </a:solidFill>
                <a:latin typeface="+mj-ea"/>
                <a:ea typeface="+mj-ea"/>
              </a:rPr>
              <a:t>應</a:t>
            </a:r>
            <a:r>
              <a:rPr lang="zh-TW" altLang="en-US" sz="1800" dirty="0">
                <a:solidFill>
                  <a:schemeClr val="tx1"/>
                </a:solidFill>
                <a:latin typeface="+mj-ea"/>
                <a:ea typeface="+mj-ea"/>
              </a:rPr>
              <a:t>取得學生本 人或法定代理人之同意</a:t>
            </a:r>
            <a:r>
              <a:rPr lang="zh-TW" altLang="en-US" sz="1800" dirty="0" smtClean="0">
                <a:solidFill>
                  <a:schemeClr val="tx1"/>
                </a:solidFill>
                <a:latin typeface="+mj-ea"/>
                <a:ea typeface="+mj-ea"/>
              </a:rPr>
              <a:t>書，函文原學校。</a:t>
            </a:r>
            <a:endParaRPr lang="en-US" altLang="zh-TW" sz="18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lvl="2"/>
            <a:r>
              <a:rPr lang="zh-TW" altLang="en-US" sz="1800" dirty="0" smtClean="0">
                <a:solidFill>
                  <a:schemeClr val="tx1"/>
                </a:solidFill>
                <a:latin typeface="+mj-ea"/>
                <a:ea typeface="+mj-ea"/>
              </a:rPr>
              <a:t>例外：家長希望原學校幫忙轉銜，同意提供書面資料，建議還是要請家長簽同意書。</a:t>
            </a:r>
            <a:endParaRPr lang="en-US" altLang="zh-TW" sz="18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lvl="2"/>
            <a:r>
              <a:rPr lang="zh-TW" altLang="en-US" sz="1800" dirty="0">
                <a:solidFill>
                  <a:schemeClr val="tx1"/>
                </a:solidFill>
                <a:latin typeface="+mj-ea"/>
                <a:ea typeface="+mj-ea"/>
              </a:rPr>
              <a:t>其他</a:t>
            </a:r>
            <a:r>
              <a:rPr lang="zh-TW" altLang="en-US" sz="1800" dirty="0" smtClean="0">
                <a:solidFill>
                  <a:schemeClr val="tx1"/>
                </a:solidFill>
                <a:latin typeface="+mj-ea"/>
                <a:ea typeface="+mj-ea"/>
              </a:rPr>
              <a:t>例外，請參考法規第</a:t>
            </a:r>
            <a:r>
              <a:rPr lang="en-US" altLang="zh-TW" sz="1800" dirty="0" smtClean="0">
                <a:solidFill>
                  <a:schemeClr val="tx1"/>
                </a:solidFill>
                <a:latin typeface="+mj-ea"/>
                <a:ea typeface="+mj-ea"/>
              </a:rPr>
              <a:t>6</a:t>
            </a:r>
            <a:r>
              <a:rPr lang="zh-TW" altLang="en-US" sz="1800" dirty="0" smtClean="0">
                <a:solidFill>
                  <a:schemeClr val="tx1"/>
                </a:solidFill>
                <a:latin typeface="+mj-ea"/>
                <a:ea typeface="+mj-ea"/>
              </a:rPr>
              <a:t>條。</a:t>
            </a:r>
            <a:endParaRPr lang="en-US" altLang="zh-TW" sz="18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lvl="1"/>
            <a:r>
              <a:rPr lang="zh-TW" altLang="en-US" dirty="0" smtClean="0">
                <a:solidFill>
                  <a:schemeClr val="tx1"/>
                </a:solidFill>
                <a:latin typeface="+mj-ea"/>
                <a:ea typeface="+mj-ea"/>
              </a:rPr>
              <a:t>召開轉銜</a:t>
            </a:r>
            <a:r>
              <a:rPr lang="en-US" altLang="zh-TW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  <a:latin typeface="+mj-ea"/>
                <a:ea typeface="+mj-ea"/>
              </a:rPr>
              <a:t>個案</a:t>
            </a:r>
            <a:r>
              <a:rPr lang="en-US" altLang="zh-TW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r>
              <a:rPr lang="zh-TW" altLang="en-US" dirty="0" smtClean="0">
                <a:solidFill>
                  <a:schemeClr val="tx1"/>
                </a:solidFill>
                <a:latin typeface="+mj-ea"/>
                <a:ea typeface="+mj-ea"/>
              </a:rPr>
              <a:t>會議：</a:t>
            </a:r>
            <a:endParaRPr lang="en-US" altLang="zh-TW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lvl="2"/>
            <a:r>
              <a:rPr lang="zh-TW" altLang="en-US" sz="1800" dirty="0" smtClean="0">
                <a:solidFill>
                  <a:schemeClr val="tx1"/>
                </a:solidFill>
                <a:latin typeface="+mj-ea"/>
                <a:ea typeface="+mj-ea"/>
              </a:rPr>
              <a:t>邀請原學校輔導人員出席，原學校不得拒絕。</a:t>
            </a:r>
            <a:endParaRPr lang="en-US" altLang="zh-TW" sz="18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lvl="1"/>
            <a:endParaRPr lang="en-US" altLang="zh-TW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6911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徽章">
  <a:themeElements>
    <a:clrScheme name="徽章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徽章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徽章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4302</TotalTime>
  <Words>469</Words>
  <Application>Microsoft Office PowerPoint</Application>
  <PresentationFormat>寬螢幕</PresentationFormat>
  <Paragraphs>35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5" baseType="lpstr">
      <vt:lpstr>Microsoft JhengHei UI</vt:lpstr>
      <vt:lpstr>微軟正黑體</vt:lpstr>
      <vt:lpstr>新細明體</vt:lpstr>
      <vt:lpstr>Arial</vt:lpstr>
      <vt:lpstr>Calibri</vt:lpstr>
      <vt:lpstr>Gill Sans MT</vt:lpstr>
      <vt:lpstr>Impact</vt:lpstr>
      <vt:lpstr>Wingdings</vt:lpstr>
      <vt:lpstr>徽章</vt:lpstr>
      <vt:lpstr>學校輔銜輔導說明</vt:lpstr>
      <vt:lpstr>輔導轉銜機制</vt:lpstr>
      <vt:lpstr>學生轉銜輔導及服務</vt:lpstr>
      <vt:lpstr>PowerPoint 簡報</vt:lpstr>
      <vt:lpstr>教育部學生轉銜輔導及服務通報系統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小豪 胡</dc:creator>
  <cp:lastModifiedBy>username</cp:lastModifiedBy>
  <cp:revision>285</cp:revision>
  <cp:lastPrinted>2020-05-05T02:02:24Z</cp:lastPrinted>
  <dcterms:created xsi:type="dcterms:W3CDTF">2019-03-19T06:42:54Z</dcterms:created>
  <dcterms:modified xsi:type="dcterms:W3CDTF">2022-04-15T07:24:22Z</dcterms:modified>
</cp:coreProperties>
</file>