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notesMasterIdLst>
    <p:notesMasterId r:id="rId8"/>
  </p:notesMasterIdLst>
  <p:handoutMasterIdLst>
    <p:handoutMasterId r:id="rId9"/>
  </p:handoutMasterIdLst>
  <p:sldIdLst>
    <p:sldId id="407" r:id="rId2"/>
    <p:sldId id="465" r:id="rId3"/>
    <p:sldId id="491" r:id="rId4"/>
    <p:sldId id="474" r:id="rId5"/>
    <p:sldId id="466" r:id="rId6"/>
    <p:sldId id="48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3E41B8B-5EB8-420D-A744-5E2CAAC5B920}">
          <p14:sldIdLst>
            <p14:sldId id="407"/>
            <p14:sldId id="465"/>
            <p14:sldId id="491"/>
            <p14:sldId id="474"/>
            <p14:sldId id="466"/>
            <p14:sldId id="4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FE4"/>
    <a:srgbClr val="DAF0F1"/>
    <a:srgbClr val="FFFFCC"/>
    <a:srgbClr val="F3F3F2"/>
    <a:srgbClr val="B1F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77" y="62"/>
      </p:cViewPr>
      <p:guideLst>
        <p:guide orient="horz" pos="2160"/>
        <p:guide pos="37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09"/>
    </p:cViewPr>
  </p:sorterViewPr>
  <p:notesViewPr>
    <p:cSldViewPr snapToGrid="0" showGuides="1">
      <p:cViewPr varScale="1">
        <p:scale>
          <a:sx n="85" d="100"/>
          <a:sy n="85" d="100"/>
        </p:scale>
        <p:origin x="-1877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4A1DE-A4A0-4D76-8005-E18F715F9E6E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CC4C6-2130-4797-9813-80DE447CE9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51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0CE44-08F2-40CF-8674-92E86B53F5C7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0DD26-464C-4C6C-8FD9-4E28562381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998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573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86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0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1491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8377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06492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9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88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47170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6CFD112-AE72-47C4-BCC6-DC11ADE680C1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CA68FE-9396-44B2-9D52-A04ECA641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15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3B9702-7FBF-4720-8670-571C5E7EEDDE}" type="datetime1">
              <a:rPr lang="zh-TW" altLang="en-US" smtClean="0"/>
              <a:t>2022/4/15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12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er.edu.t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0C91A3-B3E7-41FD-925A-AD07099DF6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6000" dirty="0" smtClean="0"/>
              <a:t>學校輔</a:t>
            </a:r>
            <a:r>
              <a:rPr lang="zh-TW" altLang="zh-TW" sz="6000" dirty="0"/>
              <a:t>銜</a:t>
            </a:r>
            <a:r>
              <a:rPr lang="zh-TW" altLang="zh-TW" sz="6000" dirty="0" smtClean="0"/>
              <a:t>輔導</a:t>
            </a:r>
            <a:r>
              <a:rPr lang="zh-TW" altLang="en-US" sz="6000" dirty="0" smtClean="0"/>
              <a:t>說明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172516" y="5022269"/>
            <a:ext cx="8045373" cy="742279"/>
          </a:xfrm>
        </p:spPr>
        <p:txBody>
          <a:bodyPr/>
          <a:lstStyle/>
          <a:p>
            <a:r>
              <a:rPr lang="zh-TW" altLang="en-US" dirty="0" smtClean="0"/>
              <a:t>屏東縣學生輔導諮商</a:t>
            </a:r>
            <a:r>
              <a:rPr lang="zh-TW" altLang="en-US" dirty="0" smtClean="0"/>
              <a:t>中心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80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64BBCF-DDE6-46E8-9BF9-86A8A3471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629" y="3020785"/>
            <a:ext cx="6524171" cy="105550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+mj-ea"/>
              </a:rPr>
              <a:t>輔導轉銜機制</a:t>
            </a:r>
          </a:p>
        </p:txBody>
      </p:sp>
    </p:spTree>
    <p:extLst>
      <p:ext uri="{BB962C8B-B14F-4D97-AF65-F5344CB8AC3E}">
        <p14:creationId xmlns:p14="http://schemas.microsoft.com/office/powerpoint/2010/main" val="220382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297" y="716247"/>
            <a:ext cx="10178323" cy="70213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accent5">
                    <a:lumMod val="75000"/>
                  </a:schemeClr>
                </a:solidFill>
              </a:rPr>
              <a:t>學生轉銜輔導及</a:t>
            </a:r>
            <a:r>
              <a:rPr lang="zh-TW" altLang="en-US" sz="4000" b="1" dirty="0" smtClean="0">
                <a:solidFill>
                  <a:schemeClr val="accent5">
                    <a:lumMod val="75000"/>
                  </a:schemeClr>
                </a:solidFill>
              </a:rPr>
              <a:t>服務</a:t>
            </a:r>
            <a:endParaRPr lang="zh-TW" altLang="en-US" sz="4000" b="1" cap="none" spc="0" dirty="0">
              <a:solidFill>
                <a:schemeClr val="accent5">
                  <a:lumMod val="75000"/>
                </a:schemeClr>
              </a:solidFill>
              <a:latin typeface="Microsoft JhengHei UI"/>
              <a:ea typeface="Microsoft JhengHei UI"/>
            </a:endParaRPr>
          </a:p>
        </p:txBody>
      </p:sp>
      <p:sp>
        <p:nvSpPr>
          <p:cNvPr id="4" name="內容版面配置區 5"/>
          <p:cNvSpPr txBox="1">
            <a:spLocks/>
          </p:cNvSpPr>
          <p:nvPr/>
        </p:nvSpPr>
        <p:spPr>
          <a:xfrm>
            <a:off x="1104900" y="1493911"/>
            <a:ext cx="9982200" cy="4693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依據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學生輔導法、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學生轉銜輔導及服務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辦法</a:t>
            </a:r>
            <a:endParaRPr lang="en-US" altLang="zh-TW" sz="18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轉銜」發生於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學生畢業、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轉學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等時間點，學生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輔導需求尚未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消失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，仍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需下一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學校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接續服務時。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對象：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曾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接受介入性輔導或處遇性輔導之學生，列入高關懷學生名冊，並追蹤輔導。</a:t>
            </a:r>
            <a:endParaRPr lang="en-US" altLang="zh-TW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zh-TW" altLang="en-US" sz="1800" b="1" dirty="0" smtClean="0">
                <a:solidFill>
                  <a:schemeClr val="tx1"/>
                </a:solidFill>
                <a:latin typeface="+mj-ea"/>
                <a:ea typeface="+mj-ea"/>
              </a:rPr>
              <a:t>轉銜時間點：</a:t>
            </a:r>
            <a:endParaRPr lang="en-US" altLang="zh-TW" sz="18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原就讀學校應就前項名冊中之高關懷學生，於其畢業一個月前，召開評估會議，評估應否列為轉銜學生。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得知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轉學後一個月內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完成。</a:t>
            </a:r>
            <a:endParaRPr lang="en-US" altLang="zh-TW" dirty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/>
              <a:t>現就讀學校發現非屬轉銜學生之入學學生，經評估有進行介入性輔導或</a:t>
            </a:r>
            <a:r>
              <a:rPr lang="zh-TW" altLang="en-US" dirty="0" smtClean="0"/>
              <a:t>處遇</a:t>
            </a:r>
            <a:r>
              <a:rPr lang="zh-TW" altLang="en-US" dirty="0"/>
              <a:t>性輔導之必要</a:t>
            </a:r>
            <a:r>
              <a:rPr lang="zh-TW" altLang="en-US" dirty="0" smtClean="0"/>
              <a:t>者，亦可啟動轉銜。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440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5"/>
          <p:cNvSpPr txBox="1">
            <a:spLocks/>
          </p:cNvSpPr>
          <p:nvPr/>
        </p:nvSpPr>
        <p:spPr>
          <a:xfrm>
            <a:off x="1104900" y="1493911"/>
            <a:ext cx="9982200" cy="4693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轉銜」建立在「兩校」間之輔導工作合作機制上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若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同一間學校內，學生由國中部升學至高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中部，則不需進行轉銜。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注意事項：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現就讀學校於學生入學後，應於入學日起一個月內，逕至通報系統查詢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入學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學生是否為轉銜學生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資料轉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銜：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原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就讀學校應於收受通知之次日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起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日內，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將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轉銜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學生之必要輔導資料及個案輔導資料轉銜表，以密件轉銜至現就讀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學校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公文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zh-TW" altLang="en-US" dirty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結案：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原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就讀學校應於轉銜學生離校後，持續追蹤六個月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追蹤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期間屆滿六個月，學生仍未就學者，原就讀學校應於通報系統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通知所屬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主管機關，列冊管理。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74915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12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3"/>
          <p:cNvSpPr txBox="1">
            <a:spLocks/>
          </p:cNvSpPr>
          <p:nvPr/>
        </p:nvSpPr>
        <p:spPr>
          <a:xfrm>
            <a:off x="6774375" y="1214286"/>
            <a:ext cx="4914900" cy="45719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11" name="內容版面配置區 7"/>
          <p:cNvSpPr txBox="1">
            <a:spLocks/>
          </p:cNvSpPr>
          <p:nvPr/>
        </p:nvSpPr>
        <p:spPr>
          <a:xfrm>
            <a:off x="1669646" y="1214286"/>
            <a:ext cx="5104729" cy="5528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9pPr>
          </a:lstStyle>
          <a:p>
            <a:pPr marL="457200" lvl="1" indent="0">
              <a:buNone/>
            </a:pPr>
            <a:endParaRPr lang="en-US" altLang="zh-TW" sz="2800" b="1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9970687-586E-49F4-80BA-26B78F1F4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085" y="1239863"/>
            <a:ext cx="1054580" cy="10545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cap="none" spc="0" dirty="0">
                <a:solidFill>
                  <a:srgbClr val="DF5327"/>
                </a:solidFill>
                <a:latin typeface="+mj-ea"/>
              </a:rPr>
              <a:t>教育部學生轉銜輔導及服務通報</a:t>
            </a:r>
            <a:r>
              <a:rPr lang="zh-TW" altLang="en-US" sz="4000" b="1" cap="none" spc="0" dirty="0" smtClean="0">
                <a:solidFill>
                  <a:srgbClr val="DF5327"/>
                </a:solidFill>
                <a:latin typeface="+mj-ea"/>
              </a:rPr>
              <a:t>系統</a:t>
            </a:r>
            <a:endParaRPr lang="zh-TW" altLang="en-US" sz="4000" b="1" cap="none" spc="0" dirty="0">
              <a:solidFill>
                <a:srgbClr val="DF5327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3118" y="1214287"/>
            <a:ext cx="10178322" cy="2077554"/>
          </a:xfrm>
        </p:spPr>
        <p:txBody>
          <a:bodyPr>
            <a:normAutofit lnSpcReduction="10000"/>
          </a:bodyPr>
          <a:lstStyle/>
          <a:p>
            <a:pPr marL="228600" lvl="1">
              <a:buFont typeface="Arial" panose="020B0604020202020204" pitchFamily="34" charset="0"/>
              <a:buChar char="•"/>
            </a:pPr>
            <a:r>
              <a:rPr lang="en-US" altLang="zh-TW" sz="3200" b="1" dirty="0" smtClean="0">
                <a:solidFill>
                  <a:schemeClr val="tx1"/>
                </a:solidFill>
                <a:latin typeface="+mj-ea"/>
                <a:ea typeface="+mj-ea"/>
                <a:hlinkClick r:id="rId3"/>
              </a:rPr>
              <a:t>https</a:t>
            </a:r>
            <a:r>
              <a:rPr lang="en-US" altLang="zh-TW" sz="3200" b="1" dirty="0">
                <a:solidFill>
                  <a:schemeClr val="tx1"/>
                </a:solidFill>
                <a:latin typeface="+mj-ea"/>
                <a:ea typeface="+mj-ea"/>
                <a:hlinkClick r:id="rId3"/>
              </a:rPr>
              <a:t>://transfer.edu.tw/</a:t>
            </a:r>
            <a:endParaRPr lang="en-US" altLang="zh-TW" sz="32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zh-TW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系統中有各種參考資料</a:t>
            </a:r>
            <a:endParaRPr lang="en-US" altLang="zh-TW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sz="2000" dirty="0">
                <a:solidFill>
                  <a:schemeClr val="tx1"/>
                </a:solidFill>
                <a:latin typeface="+mj-ea"/>
                <a:ea typeface="+mj-ea"/>
              </a:rPr>
              <a:t>每個學校都有專屬的帳號</a:t>
            </a:r>
            <a:r>
              <a:rPr lang="zh-TW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密碼</a:t>
            </a:r>
            <a:r>
              <a:rPr lang="zh-TW" altLang="en-US" sz="2000" dirty="0">
                <a:solidFill>
                  <a:schemeClr val="tx1"/>
                </a:solidFill>
                <a:latin typeface="+mj-ea"/>
                <a:ea typeface="+mj-ea"/>
              </a:rPr>
              <a:t>，</a:t>
            </a:r>
            <a:r>
              <a:rPr lang="zh-TW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不清楚帳密，請洽探網科技聯絡人</a:t>
            </a:r>
            <a:r>
              <a:rPr lang="zh-TW" altLang="en-US" dirty="0">
                <a:solidFill>
                  <a:schemeClr val="tx1"/>
                </a:solidFill>
              </a:rPr>
              <a:t/>
            </a:r>
            <a:br>
              <a:rPr lang="zh-TW" altLang="en-US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7" y="640047"/>
            <a:ext cx="10178323" cy="702136"/>
          </a:xfrm>
        </p:spPr>
        <p:txBody>
          <a:bodyPr>
            <a:normAutofit/>
          </a:bodyPr>
          <a:lstStyle/>
          <a:p>
            <a:r>
              <a:rPr lang="en-US" altLang="zh-TW" sz="3600" b="1" cap="none" spc="0" dirty="0" smtClean="0">
                <a:solidFill>
                  <a:srgbClr val="DF5327"/>
                </a:solidFill>
                <a:latin typeface="Microsoft JhengHei UI"/>
                <a:ea typeface="Microsoft JhengHei UI"/>
              </a:rPr>
              <a:t>Q&amp;A</a:t>
            </a:r>
            <a:endParaRPr lang="zh-TW" altLang="en-US" sz="3600" b="1" cap="none" spc="0" dirty="0">
              <a:solidFill>
                <a:srgbClr val="DF5327"/>
              </a:solidFill>
              <a:latin typeface="Microsoft JhengHei UI"/>
              <a:ea typeface="Microsoft JhengHei UI"/>
            </a:endParaRPr>
          </a:p>
        </p:txBody>
      </p:sp>
      <p:sp>
        <p:nvSpPr>
          <p:cNvPr id="4" name="內容版面配置區 5"/>
          <p:cNvSpPr txBox="1">
            <a:spLocks/>
          </p:cNvSpPr>
          <p:nvPr/>
        </p:nvSpPr>
        <p:spPr>
          <a:xfrm>
            <a:off x="1104900" y="1435395"/>
            <a:ext cx="9982200" cy="4879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家長不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同意是否可以轉銜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可以，標示</a:t>
            </a:r>
            <a:r>
              <a:rPr lang="zh-TW" altLang="en-US" dirty="0">
                <a:solidFill>
                  <a:schemeClr val="tx1"/>
                </a:solidFill>
                <a:latin typeface="+mj-ea"/>
                <a:ea typeface="+mj-ea"/>
              </a:rPr>
              <a:t>家長態度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有助於現就讀學校因應</a:t>
            </a:r>
            <a:endParaRPr lang="en-US" altLang="zh-TW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zh-TW" altLang="en-US" sz="1800" b="1" dirty="0">
                <a:solidFill>
                  <a:schemeClr val="tx1"/>
                </a:solidFill>
                <a:latin typeface="+mj-ea"/>
                <a:ea typeface="+mj-ea"/>
              </a:rPr>
              <a:t>如何了解學生以前的</a:t>
            </a:r>
            <a:r>
              <a:rPr lang="zh-TW" altLang="en-US" sz="1800" b="1" dirty="0" smtClean="0">
                <a:solidFill>
                  <a:schemeClr val="tx1"/>
                </a:solidFill>
                <a:latin typeface="+mj-ea"/>
                <a:ea typeface="+mj-ea"/>
              </a:rPr>
              <a:t>狀況</a:t>
            </a:r>
            <a:endParaRPr lang="en-US" altLang="zh-TW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書面資料：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應</a:t>
            </a:r>
            <a:r>
              <a:rPr lang="zh-TW" altLang="en-US" sz="1800" dirty="0">
                <a:solidFill>
                  <a:schemeClr val="tx1"/>
                </a:solidFill>
                <a:latin typeface="+mj-ea"/>
                <a:ea typeface="+mj-ea"/>
              </a:rPr>
              <a:t>取得學生本 人或法定代理人之同意</a:t>
            </a:r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書，函文原學校。</a:t>
            </a:r>
            <a:endParaRPr lang="en-US" altLang="zh-TW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例外：家長希望原學校幫忙轉銜，同意提供書面資料，建議還是要請家長簽同意書。</a:t>
            </a:r>
            <a:endParaRPr lang="en-US" altLang="zh-TW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sz="1800" dirty="0">
                <a:solidFill>
                  <a:schemeClr val="tx1"/>
                </a:solidFill>
                <a:latin typeface="+mj-ea"/>
                <a:ea typeface="+mj-ea"/>
              </a:rPr>
              <a:t>其他</a:t>
            </a:r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例外，請參考法規第</a:t>
            </a:r>
            <a:r>
              <a:rPr lang="en-US" altLang="zh-TW" sz="1800" dirty="0" smtClean="0">
                <a:solidFill>
                  <a:schemeClr val="tx1"/>
                </a:solidFill>
                <a:latin typeface="+mj-ea"/>
                <a:ea typeface="+mj-ea"/>
              </a:rPr>
              <a:t>6</a:t>
            </a:r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條。</a:t>
            </a:r>
            <a:endParaRPr lang="en-US" altLang="zh-TW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召開轉銜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個案</a:t>
            </a:r>
            <a:r>
              <a:rPr lang="en-US" altLang="zh-TW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+mj-ea"/>
                <a:ea typeface="+mj-ea"/>
              </a:rPr>
              <a:t>會議：</a:t>
            </a:r>
            <a:endParaRPr lang="en-US" altLang="zh-TW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2"/>
            <a:r>
              <a:rPr lang="zh-TW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邀請原學校輔導人員出席，原學校不得拒絕。</a:t>
            </a:r>
            <a:endParaRPr lang="en-US" altLang="zh-TW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1"/>
            <a:endParaRPr lang="en-US" altLang="zh-TW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6911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4302</TotalTime>
  <Words>469</Words>
  <Application>Microsoft Office PowerPoint</Application>
  <PresentationFormat>寬螢幕</PresentationFormat>
  <Paragraphs>35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Microsoft JhengHei UI</vt:lpstr>
      <vt:lpstr>微軟正黑體</vt:lpstr>
      <vt:lpstr>新細明體</vt:lpstr>
      <vt:lpstr>Arial</vt:lpstr>
      <vt:lpstr>Calibri</vt:lpstr>
      <vt:lpstr>Gill Sans MT</vt:lpstr>
      <vt:lpstr>Impact</vt:lpstr>
      <vt:lpstr>Wingdings</vt:lpstr>
      <vt:lpstr>徽章</vt:lpstr>
      <vt:lpstr>學校輔銜輔導說明</vt:lpstr>
      <vt:lpstr>輔導轉銜機制</vt:lpstr>
      <vt:lpstr>學生轉銜輔導及服務</vt:lpstr>
      <vt:lpstr>PowerPoint 簡報</vt:lpstr>
      <vt:lpstr>教育部學生轉銜輔導及服務通報系統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小豪 胡</dc:creator>
  <cp:lastModifiedBy>username</cp:lastModifiedBy>
  <cp:revision>285</cp:revision>
  <cp:lastPrinted>2020-05-05T02:02:24Z</cp:lastPrinted>
  <dcterms:created xsi:type="dcterms:W3CDTF">2019-03-19T06:42:54Z</dcterms:created>
  <dcterms:modified xsi:type="dcterms:W3CDTF">2022-04-15T07:24:22Z</dcterms:modified>
</cp:coreProperties>
</file>